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5" r:id="rId2"/>
    <p:sldMasterId id="2147483723" r:id="rId3"/>
    <p:sldMasterId id="2147483759" r:id="rId4"/>
  </p:sldMasterIdLst>
  <p:notesMasterIdLst>
    <p:notesMasterId r:id="rId15"/>
  </p:notesMasterIdLst>
  <p:sldIdLst>
    <p:sldId id="257" r:id="rId5"/>
    <p:sldId id="258" r:id="rId6"/>
    <p:sldId id="277" r:id="rId7"/>
    <p:sldId id="278" r:id="rId8"/>
    <p:sldId id="279" r:id="rId9"/>
    <p:sldId id="280" r:id="rId10"/>
    <p:sldId id="289" r:id="rId11"/>
    <p:sldId id="291" r:id="rId12"/>
    <p:sldId id="290" r:id="rId13"/>
    <p:sldId id="27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78"/>
            <p14:sldId id="279"/>
            <p14:sldId id="280"/>
            <p14:sldId id="289"/>
            <p14:sldId id="291"/>
            <p14:sldId id="29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2865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5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5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7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94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61762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5002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96827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08651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33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8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Show me the money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050" dirty="0">
                <a:ea typeface="+mn-lt"/>
                <a:cs typeface="+mn-lt"/>
              </a:rPr>
              <a:t>DSC 680 Applied Data Science</a:t>
            </a:r>
            <a:endParaRPr lang="en-US" sz="1050" dirty="0"/>
          </a:p>
          <a:p>
            <a:r>
              <a:rPr lang="en-US" sz="1050">
                <a:ea typeface="+mn-lt"/>
                <a:cs typeface="+mn-lt"/>
              </a:rPr>
              <a:t>Project 2</a:t>
            </a:r>
            <a:br>
              <a:rPr lang="en-US" sz="1050" dirty="0">
                <a:ea typeface="+mn-lt"/>
                <a:cs typeface="+mn-lt"/>
              </a:rPr>
            </a:br>
            <a:br>
              <a:rPr lang="en-US" sz="1050" dirty="0">
                <a:ea typeface="+mn-lt"/>
                <a:cs typeface="+mn-lt"/>
              </a:rPr>
            </a:br>
            <a:r>
              <a:rPr lang="en-US" sz="1050" dirty="0">
                <a:ea typeface="+mn-lt"/>
                <a:cs typeface="+mn-lt"/>
              </a:rPr>
              <a:t>Michael Loos</a:t>
            </a:r>
          </a:p>
          <a:p>
            <a:endParaRPr lang="en-US" sz="105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9C768B-BEFF-4F31-BB41-9134863F7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7928" y="60603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367">
        <p:fade/>
      </p:transition>
    </mc:Choice>
    <mc:Fallback>
      <p:transition spd="med" advTm="9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322072" cy="3910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 results were disappointing 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Personal use</a:t>
            </a:r>
          </a:p>
          <a:p>
            <a:pPr lvl="1"/>
            <a:r>
              <a:rPr lang="en-US" dirty="0"/>
              <a:t>Consultation</a:t>
            </a:r>
          </a:p>
          <a:p>
            <a:pPr lvl="1"/>
            <a:r>
              <a:rPr lang="en-US" dirty="0"/>
              <a:t>Job posting sites</a:t>
            </a:r>
          </a:p>
          <a:p>
            <a:r>
              <a:rPr lang="en-US" dirty="0"/>
              <a:t>Ethical issues</a:t>
            </a:r>
          </a:p>
          <a:p>
            <a:pPr lvl="1"/>
            <a:r>
              <a:rPr lang="en-US" dirty="0"/>
              <a:t>Disparate impact</a:t>
            </a:r>
          </a:p>
          <a:p>
            <a:pPr lvl="2"/>
            <a:r>
              <a:rPr lang="en-US" dirty="0"/>
              <a:t>Age</a:t>
            </a:r>
          </a:p>
          <a:p>
            <a:pPr lvl="2"/>
            <a:r>
              <a:rPr lang="en-US" dirty="0"/>
              <a:t>Gender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4DEA7F-CB42-490A-9421-F6F662914E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95713" y="60939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7628">
        <p:fade/>
      </p:transition>
    </mc:Choice>
    <mc:Fallback>
      <p:transition spd="med" advTm="167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Proposal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17AEB5-20A6-4FE2-8404-2BE705E53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199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375">
        <p:fade/>
      </p:transition>
    </mc:Choice>
    <mc:Fallback>
      <p:transition spd="med" advTm="13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Difficult to know salary when applying to a job</a:t>
            </a:r>
          </a:p>
          <a:p>
            <a:r>
              <a:rPr lang="en-US" dirty="0">
                <a:ea typeface="+mn-lt"/>
                <a:cs typeface="+mn-lt"/>
              </a:rPr>
              <a:t>Often only receive wide ranges</a:t>
            </a:r>
          </a:p>
          <a:p>
            <a:r>
              <a:rPr lang="en-US" dirty="0">
                <a:ea typeface="+mn-lt"/>
                <a:cs typeface="+mn-lt"/>
              </a:rPr>
              <a:t>Can be a waste of time for candidates and organizations</a:t>
            </a:r>
            <a:endParaRPr lang="en-US" dirty="0"/>
          </a:p>
          <a:p>
            <a:r>
              <a:rPr lang="en-US" dirty="0"/>
              <a:t>Can we predict the salary?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B421ED-B752-4A8F-A6E6-498C545C09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286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0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1364">
        <p:fade/>
      </p:transition>
    </mc:Choice>
    <mc:Fallback>
      <p:transition spd="med" advTm="71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 linear regression model to predict salaries for a position</a:t>
            </a:r>
          </a:p>
          <a:p>
            <a:r>
              <a:rPr lang="en-US" dirty="0"/>
              <a:t>Use role description and applicant characteristics</a:t>
            </a:r>
          </a:p>
          <a:p>
            <a:r>
              <a:rPr lang="en-US" dirty="0"/>
              <a:t>The model would benefit job seekers and potential employers 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6B0661-EA12-4A5B-B781-A526DD5820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286" y="6053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302">
        <p:fade/>
      </p:transition>
    </mc:Choice>
    <mc:Fallback>
      <p:transition spd="med" advTm="21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3066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Source: 2019 Kaggle survey within Data Science industry</a:t>
            </a:r>
          </a:p>
          <a:p>
            <a:r>
              <a:rPr lang="en-US" dirty="0"/>
              <a:t>Email lists, forums, and social media</a:t>
            </a:r>
          </a:p>
          <a:p>
            <a:r>
              <a:rPr lang="en-US" dirty="0"/>
              <a:t>19,000 total responses</a:t>
            </a:r>
          </a:p>
          <a:p>
            <a:pPr lvl="1"/>
            <a:r>
              <a:rPr lang="en-US" dirty="0"/>
              <a:t>Reduced to ~2000</a:t>
            </a:r>
          </a:p>
          <a:p>
            <a:r>
              <a:rPr lang="en-US" dirty="0"/>
              <a:t>34 questions</a:t>
            </a:r>
          </a:p>
          <a:p>
            <a:pPr lvl="1"/>
            <a:r>
              <a:rPr lang="en-US" dirty="0"/>
              <a:t>What is your current yearly compensation)?</a:t>
            </a:r>
          </a:p>
          <a:p>
            <a:pPr lvl="1"/>
            <a:r>
              <a:rPr lang="en-US" dirty="0"/>
              <a:t>What is your age?</a:t>
            </a:r>
          </a:p>
          <a:p>
            <a:pPr lvl="1"/>
            <a:r>
              <a:rPr lang="en-US" dirty="0"/>
              <a:t>What is your gender? - Selected Choice</a:t>
            </a:r>
          </a:p>
          <a:p>
            <a:pPr lvl="1"/>
            <a:r>
              <a:rPr lang="en-US" dirty="0"/>
              <a:t>In which country do you currently reside?</a:t>
            </a:r>
          </a:p>
          <a:p>
            <a:pPr lvl="1"/>
            <a:r>
              <a:rPr lang="en-US" dirty="0"/>
              <a:t>What is the highest level of formal education that you have attained or plan to attain within the next 2 years?</a:t>
            </a:r>
          </a:p>
          <a:p>
            <a:pPr lvl="1"/>
            <a:r>
              <a:rPr lang="en-US" dirty="0"/>
              <a:t>Select the title most similar to your current role (or most recent title if retired): - Selected Choice</a:t>
            </a:r>
          </a:p>
          <a:p>
            <a:pPr lvl="1"/>
            <a:r>
              <a:rPr lang="en-US" dirty="0"/>
              <a:t>What is the size of the company where you are employed?</a:t>
            </a:r>
          </a:p>
          <a:p>
            <a:pPr lvl="1"/>
            <a:r>
              <a:rPr lang="en-US" dirty="0"/>
              <a:t>What programming languages do you use on a regular basis? (Select all that apply) </a:t>
            </a:r>
          </a:p>
          <a:p>
            <a:pPr lvl="1"/>
            <a:r>
              <a:rPr lang="en-US" dirty="0"/>
              <a:t>Which of the following ML algorithms do you use on a regular basis? (Select all that apply)</a:t>
            </a:r>
          </a:p>
          <a:p>
            <a:r>
              <a:rPr lang="en-US" dirty="0"/>
              <a:t>Mostly categorical data</a:t>
            </a:r>
          </a:p>
          <a:p>
            <a:r>
              <a:rPr lang="en-US" dirty="0"/>
              <a:t>Data cleaning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FD4117-A1CF-4B7E-BCD4-FD672D8E5A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1998" y="61442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168">
        <p:fade/>
      </p:transition>
    </mc:Choice>
    <mc:Fallback>
      <p:transition spd="med" advTm="47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9595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Python was used to view and clean data</a:t>
            </a:r>
          </a:p>
          <a:p>
            <a:pPr lvl="1"/>
            <a:r>
              <a:rPr lang="en-US" dirty="0"/>
              <a:t>US only</a:t>
            </a:r>
          </a:p>
          <a:p>
            <a:pPr lvl="1"/>
            <a:r>
              <a:rPr lang="en-US" dirty="0"/>
              <a:t>Salary restrictions</a:t>
            </a:r>
          </a:p>
          <a:p>
            <a:pPr lvl="1"/>
            <a:r>
              <a:rPr lang="en-US" dirty="0"/>
              <a:t>Mean salary variable</a:t>
            </a:r>
          </a:p>
          <a:p>
            <a:r>
              <a:rPr lang="en-US" dirty="0"/>
              <a:t>R used for EDA and modeling</a:t>
            </a:r>
          </a:p>
          <a:p>
            <a:r>
              <a:rPr lang="en-US" dirty="0"/>
              <a:t>Multiple linear regression model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Education</a:t>
            </a:r>
          </a:p>
          <a:p>
            <a:pPr lvl="1"/>
            <a:r>
              <a:rPr lang="en-US" dirty="0"/>
              <a:t>Role title</a:t>
            </a:r>
          </a:p>
          <a:p>
            <a:pPr lvl="1"/>
            <a:r>
              <a:rPr lang="en-US" dirty="0"/>
              <a:t>Programming language</a:t>
            </a:r>
          </a:p>
          <a:p>
            <a:pPr lvl="1"/>
            <a:r>
              <a:rPr lang="en-US" dirty="0"/>
              <a:t>Company size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7B5C395-48E5-4D28-AEF9-8C9E89A3B5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199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6073">
        <p:fade/>
      </p:transition>
    </mc:Choice>
    <mc:Fallback>
      <p:transition spd="med" advTm="76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Summary statistics</a:t>
            </a:r>
          </a:p>
          <a:p>
            <a:pPr lvl="1"/>
            <a:r>
              <a:rPr lang="en-US" dirty="0"/>
              <a:t>Salary</a:t>
            </a:r>
          </a:p>
          <a:p>
            <a:pPr lvl="1"/>
            <a:r>
              <a:rPr lang="en-US" dirty="0"/>
              <a:t>Salary by variables (role title, gender, education)</a:t>
            </a:r>
          </a:p>
          <a:p>
            <a:r>
              <a:rPr lang="en-US" dirty="0"/>
              <a:t>Visualizations</a:t>
            </a:r>
          </a:p>
          <a:p>
            <a:pPr lvl="1"/>
            <a:r>
              <a:rPr lang="en-US" dirty="0"/>
              <a:t>Variable distributions</a:t>
            </a:r>
          </a:p>
          <a:p>
            <a:pPr lvl="1"/>
            <a:r>
              <a:rPr lang="en-US" dirty="0"/>
              <a:t>Salary by variables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847B77-40CB-45A6-9224-4A5F6BEAD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868" y="2698164"/>
            <a:ext cx="3495675" cy="371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3BE3E-E47B-4A26-99C9-22EDFE91420E}"/>
              </a:ext>
            </a:extLst>
          </p:cNvPr>
          <p:cNvSpPr txBox="1"/>
          <p:nvPr/>
        </p:nvSpPr>
        <p:spPr>
          <a:xfrm>
            <a:off x="8875552" y="2328832"/>
            <a:ext cx="131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Salary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ADD27B09-804B-4D26-8256-C12822666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4263" y="4480452"/>
            <a:ext cx="3867173" cy="2308829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C1A7B1E-F5DA-4EE4-8B75-575B0486D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8427" y="4470880"/>
            <a:ext cx="3957478" cy="231840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63D6C3B-1FE5-449F-B76D-0C8302902A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8199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2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100">
        <p:fade/>
      </p:transition>
    </mc:Choice>
    <mc:Fallback>
      <p:transition spd="med" advTm="471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imeline&#10;&#10;Description automatically generated">
            <a:extLst>
              <a:ext uri="{FF2B5EF4-FFF2-40B4-BE49-F238E27FC236}">
                <a16:creationId xmlns:a16="http://schemas.microsoft.com/office/drawing/2014/main" id="{082DFAB1-7032-4D94-8611-07EB3779F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6948" y="2811767"/>
            <a:ext cx="6378103" cy="3800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3BE3E-E47B-4A26-99C9-22EDFE91420E}"/>
              </a:ext>
            </a:extLst>
          </p:cNvPr>
          <p:cNvSpPr txBox="1"/>
          <p:nvPr/>
        </p:nvSpPr>
        <p:spPr>
          <a:xfrm>
            <a:off x="4732788" y="2317295"/>
            <a:ext cx="2726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Salary by Role Title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AA320A-B2DD-4245-B029-F97A05F0CC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8199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39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517">
        <p:fade/>
      </p:transition>
    </mc:Choice>
    <mc:Fallback>
      <p:transition spd="med" advTm="325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Training model</a:t>
            </a:r>
          </a:p>
          <a:p>
            <a:pPr lvl="1"/>
            <a:r>
              <a:rPr lang="en-US" dirty="0"/>
              <a:t>First model used age, gender, education, role, company size, and programming language</a:t>
            </a:r>
          </a:p>
          <a:p>
            <a:pPr lvl="2"/>
            <a:r>
              <a:rPr lang="en-US" dirty="0"/>
              <a:t>F-statistic: 7.46</a:t>
            </a:r>
          </a:p>
          <a:p>
            <a:pPr lvl="2"/>
            <a:r>
              <a:rPr lang="en-US" dirty="0"/>
              <a:t>R-squared: 0.1819</a:t>
            </a:r>
          </a:p>
          <a:p>
            <a:pPr lvl="2"/>
            <a:r>
              <a:rPr lang="en-US" dirty="0"/>
              <a:t>Intercept: $80,773</a:t>
            </a:r>
          </a:p>
          <a:p>
            <a:pPr lvl="1"/>
            <a:r>
              <a:rPr lang="en-US" dirty="0"/>
              <a:t>Final model used age, gender, role, and company size</a:t>
            </a:r>
          </a:p>
          <a:p>
            <a:pPr lvl="2"/>
            <a:r>
              <a:rPr lang="en-US" dirty="0"/>
              <a:t>F-statistic: 10.88</a:t>
            </a:r>
          </a:p>
          <a:p>
            <a:pPr lvl="2"/>
            <a:r>
              <a:rPr lang="en-US" dirty="0"/>
              <a:t>R-squared: 0.1384</a:t>
            </a:r>
          </a:p>
          <a:p>
            <a:pPr lvl="2"/>
            <a:r>
              <a:rPr lang="en-US" dirty="0"/>
              <a:t>Intercept: $65,442</a:t>
            </a:r>
          </a:p>
          <a:p>
            <a:pPr lvl="1"/>
            <a:r>
              <a:rPr lang="en-US" dirty="0"/>
              <a:t>Data Scientists increases pay more than any other role</a:t>
            </a:r>
          </a:p>
          <a:p>
            <a:pPr lvl="1"/>
            <a:r>
              <a:rPr lang="en-US" dirty="0"/>
              <a:t>Income increases with age</a:t>
            </a:r>
          </a:p>
          <a:p>
            <a:pPr lvl="1"/>
            <a:r>
              <a:rPr lang="en-US" dirty="0"/>
              <a:t>Being male increases income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121168-B9CC-49A3-BBCD-EE8DA742D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877" y="59848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0381">
        <p:fade/>
      </p:transition>
    </mc:Choice>
    <mc:Fallback>
      <p:transition spd="med" advTm="60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4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1290</TotalTime>
  <Words>395</Words>
  <Application>Microsoft Office PowerPoint</Application>
  <PresentationFormat>Widescreen</PresentationFormat>
  <Paragraphs>93</Paragraphs>
  <Slides>10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Century Gothic</vt:lpstr>
      <vt:lpstr>Trebuchet MS</vt:lpstr>
      <vt:lpstr>Wingdings 2</vt:lpstr>
      <vt:lpstr>Berlin</vt:lpstr>
      <vt:lpstr>2_Berlin</vt:lpstr>
      <vt:lpstr>3_Berlin</vt:lpstr>
      <vt:lpstr>Quotable</vt:lpstr>
      <vt:lpstr>Show me the money</vt:lpstr>
      <vt:lpstr>Agenda</vt:lpstr>
      <vt:lpstr>Background</vt:lpstr>
      <vt:lpstr>Proposal</vt:lpstr>
      <vt:lpstr>Data</vt:lpstr>
      <vt:lpstr>Methods</vt:lpstr>
      <vt:lpstr>Exploratory Data Analysis</vt:lpstr>
      <vt:lpstr>Exploratory Data Analysis</vt:lpstr>
      <vt:lpstr>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Mickey Loos</dc:creator>
  <cp:lastModifiedBy>Mickey Loos</cp:lastModifiedBy>
  <cp:revision>340</cp:revision>
  <dcterms:created xsi:type="dcterms:W3CDTF">2021-05-17T02:32:12Z</dcterms:created>
  <dcterms:modified xsi:type="dcterms:W3CDTF">2022-02-08T02:35:53Z</dcterms:modified>
</cp:coreProperties>
</file>